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62" r:id="rId4"/>
    <p:sldId id="266" r:id="rId5"/>
    <p:sldId id="265" r:id="rId6"/>
    <p:sldId id="269" r:id="rId7"/>
    <p:sldId id="267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749"/>
    <a:srgbClr val="100848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696450" cy="73152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500043"/>
            <a:ext cx="6215074" cy="85725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МАОУ «Школа №118 с углубленным изучением отдельных предметов »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6715140" cy="26432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Социализация школьника через внеурочную деятельность.</a:t>
            </a:r>
          </a:p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142984"/>
            <a:ext cx="2000232" cy="1785950"/>
          </a:xfrm>
          <a:prstGeom prst="ellipse">
            <a:avLst/>
          </a:prstGeom>
          <a:ln w="63500" cap="rnd">
            <a:solidFill>
              <a:srgbClr val="10084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3" name="Picture 3" descr="C:\Documents and Settings\Пользователь.VR1\Рабочий стол\p123_uchitel_2013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00438"/>
            <a:ext cx="3952903" cy="2964677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286248" y="4071942"/>
            <a:ext cx="5357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Миссия педагога, </a:t>
            </a:r>
          </a:p>
          <a:p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реализующего внеурочную деятельность.</a:t>
            </a:r>
            <a:endParaRPr lang="ru-RU" sz="3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7772400" cy="94138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МАОУ «Школа №118 с углубленным изучением отдельных предметов 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7572396" cy="478634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i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В рамках традиционного образовательного процесса за последние 10 лет сложились следующие виды деятельности: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-учебный процесс;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-система дополнительного образования;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-набор общешкольных  воспитательных  мероприятий различной направленности;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-воспитательная работа классного руководителя;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-организация работы групп продленного дня;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-индивидуальная работа с учащимися;</a:t>
            </a:r>
            <a:endParaRPr lang="ru-RU" dirty="0">
              <a:solidFill>
                <a:srgbClr val="1407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000108"/>
            <a:ext cx="2000232" cy="1785950"/>
          </a:xfrm>
          <a:prstGeom prst="ellipse">
            <a:avLst/>
          </a:prstGeom>
          <a:ln w="63500" cap="rnd">
            <a:solidFill>
              <a:srgbClr val="10084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5"/>
            <a:ext cx="84582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Направления внеурочной деятельности</a:t>
            </a:r>
            <a:endParaRPr lang="ru-RU" dirty="0">
              <a:solidFill>
                <a:srgbClr val="1407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857364"/>
            <a:ext cx="9001156" cy="378143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Таким образом, внеурочная деятельность – это особый вид деятельности, осуществляемый в рамках образовательного процесса по пяти направлениям развития личност</a:t>
            </a:r>
            <a:r>
              <a:rPr lang="ru-RU" sz="1800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и: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спортивно – оздоровительное,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духовно-нравственное,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социальное,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общеинтеллектуальное,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общекультурное.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286256"/>
            <a:ext cx="2000232" cy="1785950"/>
          </a:xfrm>
          <a:prstGeom prst="ellipse">
            <a:avLst/>
          </a:prstGeom>
          <a:ln w="63500" cap="rnd">
            <a:solidFill>
              <a:srgbClr val="10084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3"/>
            <a:ext cx="8243918" cy="107156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Кто из педагогических работников реализует внеурочную деятельность?</a:t>
            </a:r>
            <a:endParaRPr lang="ru-RU" sz="3600" b="1" dirty="0">
              <a:solidFill>
                <a:srgbClr val="1407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857364"/>
            <a:ext cx="7629556" cy="4500594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Учитель начальной школы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Классный руководитель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Педагог дополнительного образования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Учитель предметник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Социальный педагог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Педагог-организатор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Педагог-психолог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Библиотекарь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Руководитель музея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Старшеклассники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Социальные партнеры школы</a:t>
            </a:r>
          </a:p>
          <a:p>
            <a:pPr algn="l">
              <a:buFont typeface="Arial" pitchFamily="34" charset="0"/>
              <a:buChar char="•"/>
            </a:pPr>
            <a:endParaRPr lang="ru-RU" sz="2400" dirty="0" smtClean="0">
              <a:solidFill>
                <a:srgbClr val="140749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dirty="0">
              <a:solidFill>
                <a:srgbClr val="140749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214422"/>
            <a:ext cx="2000232" cy="1785950"/>
          </a:xfrm>
          <a:prstGeom prst="ellipse">
            <a:avLst/>
          </a:prstGeom>
          <a:ln w="63500" cap="rnd">
            <a:solidFill>
              <a:srgbClr val="10084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Организация внеурочной деятельности</a:t>
            </a:r>
            <a:endParaRPr lang="ru-RU" sz="4000" b="1" dirty="0">
              <a:solidFill>
                <a:srgbClr val="1407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71678"/>
            <a:ext cx="6400800" cy="1752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140749"/>
                </a:solidFill>
              </a:rPr>
              <a:t>- </a:t>
            </a:r>
            <a:r>
              <a:rPr lang="ru-RU" b="1" i="1" dirty="0" smtClean="0">
                <a:solidFill>
                  <a:srgbClr val="140749"/>
                </a:solidFill>
              </a:rPr>
              <a:t>на основе возможностей педагога</a:t>
            </a:r>
            <a:endParaRPr lang="ru-RU" b="1" i="1" dirty="0">
              <a:solidFill>
                <a:srgbClr val="140749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572000" y="4643446"/>
            <a:ext cx="4572000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407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основе изучения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407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интересов обучающихся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407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их потребностей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14074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C:\Documents and Settings\Пользователь.VR1\Рабочий стол\1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4714884"/>
            <a:ext cx="464347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Пользователь.VR1\Рабочий стол\1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214554"/>
            <a:ext cx="263366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1"/>
            <a:ext cx="9286908" cy="114300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Нормативное обоснование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928802"/>
            <a:ext cx="9144064" cy="428628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НОО;</a:t>
            </a:r>
          </a:p>
          <a:p>
            <a:pPr algn="l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ООО;</a:t>
            </a:r>
          </a:p>
          <a:p>
            <a:pPr algn="l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Программа развития школы;</a:t>
            </a:r>
          </a:p>
          <a:p>
            <a:pPr algn="l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Воспитательная система школы;</a:t>
            </a:r>
          </a:p>
          <a:p>
            <a:pPr algn="l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Программа дополнительного образования;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85776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Администрация Московского района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города Нижнего Новгорода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Управление образования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7786742" cy="363856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«Интеграция основного и дополнительного  образования детей в воспитании базовых ценностей личности»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2" descr="C:\Documents and Settings\Пользователь.VR1\Рабочий стол\p123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643314"/>
            <a:ext cx="4000528" cy="2662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428604"/>
            <a:ext cx="8901146" cy="278608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spc="50" dirty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Воспитательная система школы: </a:t>
            </a:r>
            <a:br>
              <a:rPr lang="ru-RU" sz="4400" b="1" i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«МЫ ВМЕСТЕ» на 2012-2017 год.</a:t>
            </a:r>
            <a:endParaRPr lang="ru-RU" sz="4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«Воспитывать – значит учить жить»</a:t>
            </a:r>
          </a:p>
          <a:p>
            <a:pPr algn="r">
              <a:buNone/>
            </a:pPr>
            <a:r>
              <a:rPr lang="ru-RU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А.С.Макаренко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214818"/>
            <a:ext cx="2000232" cy="1785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218</Words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МАОУ «Школа №118 с углубленным изучением отдельных предметов »</vt:lpstr>
      <vt:lpstr>МАОУ «Школа №118 с углубленным изучением отдельных предметов »</vt:lpstr>
      <vt:lpstr>Направления внеурочной деятельности</vt:lpstr>
      <vt:lpstr>Кто из педагогических работников реализует внеурочную деятельность?</vt:lpstr>
      <vt:lpstr>Организация внеурочной деятельности</vt:lpstr>
      <vt:lpstr>Нормативное обоснование</vt:lpstr>
      <vt:lpstr>Администрация Московского района города Нижнего Новгорода Управление образования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«Школа №118 с углубленным изучением отдельных предметов »</dc:title>
  <cp:lastModifiedBy>Пользователь</cp:lastModifiedBy>
  <cp:revision>29</cp:revision>
  <dcterms:modified xsi:type="dcterms:W3CDTF">2016-11-01T01:13:35Z</dcterms:modified>
</cp:coreProperties>
</file>