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6600"/>
    <a:srgbClr val="63B8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DE07F-243E-4D66-89AA-D00EF717BC74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DA365-F16F-4211-9D3D-11BB8A9637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A365-F16F-4211-9D3D-11BB8A96375C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3/26/2013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3/26/2013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Mati-Sira-Zeml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57290" y="142852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</a:rPr>
              <a:t>Правила, по которым вы живете</a:t>
            </a:r>
            <a:endParaRPr lang="ru-RU" sz="28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Теперь вы продумали свои правила. Проанализируйте их, отвечая на следующие вопросы</a:t>
            </a:r>
            <a:r>
              <a:rPr lang="ru-RU" sz="2400" dirty="0" smtClean="0">
                <a:solidFill>
                  <a:srgbClr val="006600"/>
                </a:solidFill>
              </a:rPr>
              <a:t>: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ru-RU" b="1" dirty="0" smtClean="0">
                <a:solidFill>
                  <a:srgbClr val="006600"/>
                </a:solidFill>
              </a:rPr>
              <a:t>Какие </a:t>
            </a:r>
            <a:r>
              <a:rPr lang="ru-RU" b="1" dirty="0" smtClean="0">
                <a:solidFill>
                  <a:srgbClr val="006600"/>
                </a:solidFill>
              </a:rPr>
              <a:t>у вас правила?</a:t>
            </a:r>
          </a:p>
          <a:p>
            <a:pPr hangingPunct="0"/>
            <a:r>
              <a:rPr lang="ru-RU" b="1" dirty="0" smtClean="0">
                <a:solidFill>
                  <a:srgbClr val="006600"/>
                </a:solidFill>
              </a:rPr>
              <a:t>Какую функцию они выполняют сейчас в вашей жизни?       </a:t>
            </a:r>
          </a:p>
          <a:p>
            <a:pPr hangingPunct="0"/>
            <a:r>
              <a:rPr lang="ru-RU" b="1" dirty="0" smtClean="0">
                <a:solidFill>
                  <a:srgbClr val="006600"/>
                </a:solidFill>
              </a:rPr>
              <a:t>Какие изменения, как вам кажется, необходимо сделать?</a:t>
            </a:r>
          </a:p>
          <a:p>
            <a:pPr hangingPunct="0"/>
            <a:r>
              <a:rPr lang="ru-RU" b="1" dirty="0" smtClean="0">
                <a:solidFill>
                  <a:srgbClr val="006600"/>
                </a:solidFill>
              </a:rPr>
              <a:t>Какие из настоящих правил вас устраивают?</a:t>
            </a:r>
          </a:p>
          <a:p>
            <a:pPr hangingPunct="0"/>
            <a:r>
              <a:rPr lang="ru-RU" b="1" dirty="0" smtClean="0">
                <a:solidFill>
                  <a:srgbClr val="006600"/>
                </a:solidFill>
              </a:rPr>
              <a:t>Какие из правил вы хотите отбросить?</a:t>
            </a:r>
          </a:p>
          <a:p>
            <a:pPr hangingPunct="0"/>
            <a:r>
              <a:rPr lang="ru-RU" b="1" dirty="0" smtClean="0">
                <a:solidFill>
                  <a:srgbClr val="006600"/>
                </a:solidFill>
              </a:rPr>
              <a:t>Какие новые правила вы хотите ввести?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Что вы вообще думаете о своих правилах? Они открытые, гуманные, современные? Или скрытые, жесткие и устаревшие? </a:t>
            </a:r>
            <a:endParaRPr lang="ru-RU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9933"/>
                </a:solidFill>
              </a:rPr>
              <a:t>Давайте подытожим :</a:t>
            </a:r>
            <a:endParaRPr lang="ru-RU" dirty="0">
              <a:solidFill>
                <a:srgbClr val="3399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ru-RU" dirty="0" smtClean="0">
                <a:solidFill>
                  <a:srgbClr val="006600"/>
                </a:solidFill>
              </a:rPr>
              <a:t>Давайте подытожим :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r>
              <a:rPr lang="ru-RU" dirty="0" smtClean="0">
                <a:solidFill>
                  <a:srgbClr val="006600"/>
                </a:solidFill>
              </a:rPr>
              <a:t>Любое правило, мешающее членам семьи обсуждать происходящее и то, что было, — источник для формирования ограниченной, невежественной, нетворческой личности и соответствующей семейной ситуации.</a:t>
            </a:r>
          </a:p>
          <a:p>
            <a:pPr hangingPunct="0"/>
            <a:r>
              <a:rPr lang="ru-RU" dirty="0" smtClean="0">
                <a:solidFill>
                  <a:srgbClr val="006600"/>
                </a:solidFill>
              </a:rPr>
              <a:t>Семья, в которой правила обсуждают свободно, независимо от того, является ли это болезненным, веселым или греховным, имеет реальные возможности стать благополучной, гармоничной семьей. Я уверена, что все, что происходит, может быть обсуждено и понято.</a:t>
            </a:r>
          </a:p>
          <a:p>
            <a:pPr hangingPunct="0"/>
            <a:r>
              <a:rPr lang="ru-RU" dirty="0" smtClean="0">
                <a:solidFill>
                  <a:srgbClr val="006600"/>
                </a:solidFill>
              </a:rPr>
              <a:t>Правила — очень важная часть структуры и функционирова­ния семьи. При изменении их меняются взаимоотношения. Про­думайте те правила, по которым вы хотите жить. Научились ли вы лучше понимать происходящее в вашей семье? Можете ли вы себе позволить внести некоторые изменения в правила? Мужество и надежда помогут вам ввести их в действие.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Пользователь\Мои документы\Мои рисунки\img_4987759_7128_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63B85C"/>
                </a:solidFill>
              </a:rPr>
              <a:t>Правило., синонимы (закон, предписания, привычки)</a:t>
            </a:r>
            <a:endParaRPr lang="ru-RU" sz="2800" dirty="0">
              <a:solidFill>
                <a:srgbClr val="63B85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14422"/>
            <a:ext cx="8503920" cy="5500726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>
                <a:solidFill>
                  <a:srgbClr val="006600"/>
                </a:solidFill>
              </a:rPr>
              <a:t>Правило - закономерность</a:t>
            </a:r>
            <a:r>
              <a:rPr lang="ru-RU" b="1" dirty="0" smtClean="0">
                <a:solidFill>
                  <a:srgbClr val="006600"/>
                </a:solidFill>
              </a:rPr>
              <a:t>, устойчивая систематическая взаимосвязь между явлениями, а также высказывание, описывающее эту </a:t>
            </a:r>
            <a:r>
              <a:rPr lang="ru-RU" b="1" dirty="0" smtClean="0">
                <a:solidFill>
                  <a:srgbClr val="006600"/>
                </a:solidFill>
              </a:rPr>
              <a:t>закономерность.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Отправное положение, установка, лежащие в основе чего-л.; принцип, служащий руководством в чём-л</a:t>
            </a:r>
            <a:r>
              <a:rPr lang="ru-RU" b="1" dirty="0" smtClean="0">
                <a:solidFill>
                  <a:srgbClr val="0066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Норма поведения, принятый кем-л. образ мыслей, действий; обыкновение, привычка.</a:t>
            </a:r>
            <a:r>
              <a:rPr lang="ru-RU" b="1" i="1" dirty="0" smtClean="0">
                <a:solidFill>
                  <a:srgbClr val="006600"/>
                </a:solidFill>
              </a:rPr>
              <a:t> </a:t>
            </a:r>
            <a:endParaRPr lang="ru-RU" b="1" dirty="0" smtClean="0">
              <a:solidFill>
                <a:srgbClr val="0066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339933"/>
                </a:solidFill>
              </a:rPr>
              <a:t>Семья как система. Параметры семейной </a:t>
            </a:r>
            <a:r>
              <a:rPr lang="ru-RU" sz="2800" b="1" dirty="0" smtClean="0">
                <a:solidFill>
                  <a:srgbClr val="339933"/>
                </a:solidFill>
              </a:rPr>
              <a:t>системы</a:t>
            </a:r>
            <a:endParaRPr lang="ru-RU" sz="2800" dirty="0">
              <a:solidFill>
                <a:srgbClr val="3399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858312" cy="535785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000" dirty="0" smtClean="0">
                <a:solidFill>
                  <a:srgbClr val="006600"/>
                </a:solidFill>
              </a:rPr>
              <a:t>Структура семьи – одно из базовых понятий, используемых при описании семейного взаимодействия. Семейная структура представляет собой совокупность элементов семейной системы и взаимосвязей между ними. В качестве структурных элементов семьи как системы выступают подсистемы</a:t>
            </a:r>
            <a:r>
              <a:rPr lang="ru-RU" sz="2000" dirty="0" smtClean="0">
                <a:solidFill>
                  <a:srgbClr val="006600"/>
                </a:solidFill>
              </a:rPr>
              <a:t>.</a:t>
            </a:r>
          </a:p>
          <a:p>
            <a:pPr algn="ctr"/>
            <a:r>
              <a:rPr lang="ru-RU" sz="2000" b="1" i="1" dirty="0" smtClean="0">
                <a:solidFill>
                  <a:srgbClr val="006600"/>
                </a:solidFill>
              </a:rPr>
              <a:t>Индивидуальная </a:t>
            </a:r>
            <a:r>
              <a:rPr lang="ru-RU" sz="2000" b="1" i="1" dirty="0" smtClean="0">
                <a:solidFill>
                  <a:srgbClr val="006600"/>
                </a:solidFill>
              </a:rPr>
              <a:t>подсистема - </a:t>
            </a:r>
            <a:r>
              <a:rPr lang="ru-RU" sz="2000" b="1" i="1" dirty="0" smtClean="0">
                <a:solidFill>
                  <a:srgbClr val="006600"/>
                </a:solidFill>
              </a:rPr>
              <a:t>представлена отдельным членом семьи</a:t>
            </a:r>
            <a:r>
              <a:rPr lang="ru-RU" sz="2000" b="1" i="1" dirty="0" smtClean="0">
                <a:solidFill>
                  <a:srgbClr val="006600"/>
                </a:solidFill>
              </a:rPr>
              <a:t>.</a:t>
            </a:r>
          </a:p>
          <a:p>
            <a:pPr algn="ctr"/>
            <a:r>
              <a:rPr lang="ru-RU" sz="2400" b="1" i="1" dirty="0" smtClean="0">
                <a:solidFill>
                  <a:srgbClr val="006600"/>
                </a:solidFill>
              </a:rPr>
              <a:t>Супружеская </a:t>
            </a:r>
            <a:r>
              <a:rPr lang="ru-RU" sz="2400" b="1" i="1" dirty="0" smtClean="0">
                <a:solidFill>
                  <a:srgbClr val="006600"/>
                </a:solidFill>
              </a:rPr>
              <a:t>подсистема</a:t>
            </a:r>
          </a:p>
          <a:p>
            <a:pPr algn="ctr"/>
            <a:r>
              <a:rPr lang="ru-RU" sz="2400" b="1" i="1" dirty="0" smtClean="0">
                <a:solidFill>
                  <a:srgbClr val="006600"/>
                </a:solidFill>
              </a:rPr>
              <a:t>Родительская </a:t>
            </a:r>
            <a:r>
              <a:rPr lang="ru-RU" sz="2400" b="1" i="1" dirty="0" smtClean="0">
                <a:solidFill>
                  <a:srgbClr val="006600"/>
                </a:solidFill>
              </a:rPr>
              <a:t>подсистема</a:t>
            </a:r>
            <a:endParaRPr lang="ru-RU" sz="2400" dirty="0" smtClean="0">
              <a:solidFill>
                <a:srgbClr val="00660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6600"/>
                </a:solidFill>
              </a:rPr>
              <a:t>Сиблинговая </a:t>
            </a:r>
            <a:r>
              <a:rPr lang="ru-RU" sz="2400" b="1" i="1" dirty="0" smtClean="0">
                <a:solidFill>
                  <a:srgbClr val="006600"/>
                </a:solidFill>
              </a:rPr>
              <a:t>подсистема(братья и сёстры)</a:t>
            </a:r>
          </a:p>
          <a:p>
            <a:pPr algn="ctr"/>
            <a:r>
              <a:rPr lang="ru-RU" sz="2400" b="1" i="1" dirty="0" smtClean="0">
                <a:solidFill>
                  <a:srgbClr val="006600"/>
                </a:solidFill>
              </a:rPr>
              <a:t>Детско-родительская </a:t>
            </a:r>
            <a:r>
              <a:rPr lang="ru-RU" sz="2400" b="1" i="1" dirty="0" smtClean="0">
                <a:solidFill>
                  <a:srgbClr val="006600"/>
                </a:solidFill>
              </a:rPr>
              <a:t>подсистема</a:t>
            </a:r>
          </a:p>
          <a:p>
            <a:endParaRPr lang="ru-RU" sz="2000" b="1" i="1" dirty="0" smtClean="0"/>
          </a:p>
          <a:p>
            <a:endParaRPr lang="ru-RU" sz="2000" dirty="0">
              <a:solidFill>
                <a:srgbClr val="3399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9933"/>
                </a:solidFill>
              </a:rPr>
              <a:t>СПЛОЧЕННОСТЬ</a:t>
            </a:r>
            <a:endParaRPr lang="ru-RU" dirty="0">
              <a:solidFill>
                <a:srgbClr val="3399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i="1" dirty="0" smtClean="0">
                <a:solidFill>
                  <a:srgbClr val="006600"/>
                </a:solidFill>
              </a:rPr>
              <a:t>Сплоченность</a:t>
            </a:r>
            <a:r>
              <a:rPr lang="ru-RU" dirty="0" smtClean="0">
                <a:solidFill>
                  <a:srgbClr val="006600"/>
                </a:solidFill>
              </a:rPr>
              <a:t> (связь, эмоциональная близость, эмоциональная дистанция) можно определить как психологическое расстояние между членами семьи. Критерием определения данного параметра семейной структуры является в большей степени интенсивность субъективных переживаний членами семьи характера их отношений, чем модальность этих переживаний (например, любовь, ненависть, обида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9933"/>
                </a:solidFill>
              </a:rPr>
              <a:t>ИЕРАРХИЯ</a:t>
            </a:r>
            <a:endParaRPr lang="ru-RU" dirty="0">
              <a:solidFill>
                <a:srgbClr val="3399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i="1" dirty="0" smtClean="0">
                <a:solidFill>
                  <a:srgbClr val="006600"/>
                </a:solidFill>
              </a:rPr>
              <a:t>Иерархия</a:t>
            </a:r>
            <a:r>
              <a:rPr lang="ru-RU" dirty="0" smtClean="0">
                <a:solidFill>
                  <a:srgbClr val="006600"/>
                </a:solidFill>
              </a:rPr>
              <a:t> характеризует отношения доминирования-подчинения в семье, а также включает в себя характеристики различных аспектов семейных отношений: авторитетность, главенство, доминирование, степень влияния одного члена семьи на других, власть принимать решения.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9933"/>
                </a:solidFill>
              </a:rPr>
              <a:t>ГРАНИЦЫ </a:t>
            </a:r>
            <a:r>
              <a:rPr lang="ru-RU" dirty="0" smtClean="0">
                <a:solidFill>
                  <a:srgbClr val="339933"/>
                </a:solidFill>
              </a:rPr>
              <a:t>СЕМЬИ</a:t>
            </a:r>
            <a:endParaRPr lang="ru-RU" dirty="0">
              <a:solidFill>
                <a:srgbClr val="3399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dirty="0" smtClean="0">
              <a:solidFill>
                <a:srgbClr val="339933"/>
              </a:solidFill>
            </a:endParaRPr>
          </a:p>
          <a:p>
            <a:r>
              <a:rPr lang="ru-RU" dirty="0" smtClean="0">
                <a:solidFill>
                  <a:srgbClr val="339933"/>
                </a:solidFill>
              </a:rPr>
              <a:t>Понятие </a:t>
            </a:r>
            <a:r>
              <a:rPr lang="ru-RU" b="1" i="1" dirty="0" smtClean="0">
                <a:solidFill>
                  <a:srgbClr val="339933"/>
                </a:solidFill>
              </a:rPr>
              <a:t>«границы семьи» </a:t>
            </a:r>
            <a:r>
              <a:rPr lang="ru-RU" dirty="0" smtClean="0">
                <a:solidFill>
                  <a:srgbClr val="339933"/>
                </a:solidFill>
              </a:rPr>
              <a:t>используется для описания взаимоотношений между семьей и социальным окружением (внешние границы), а также между различными подсистемами внутри семьи (внутренние границы). Семейные границы представляют собой символические эмоциональные барьеры, которые защищают и поддерживают чувство целостности отдельных индивидов, подсистем и целых семей.</a:t>
            </a:r>
          </a:p>
          <a:p>
            <a:endParaRPr lang="ru-RU" dirty="0" smtClean="0">
              <a:solidFill>
                <a:srgbClr val="33993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9933"/>
                </a:solidFill>
              </a:rPr>
              <a:t>ГИБКОСТЬ</a:t>
            </a:r>
            <a:endParaRPr lang="ru-RU" dirty="0">
              <a:solidFill>
                <a:srgbClr val="3399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6600"/>
                </a:solidFill>
              </a:rPr>
              <a:t>Гибкость</a:t>
            </a:r>
            <a:r>
              <a:rPr lang="ru-RU" dirty="0" smtClean="0">
                <a:solidFill>
                  <a:srgbClr val="006600"/>
                </a:solidFill>
              </a:rPr>
              <a:t> – способность семейной системы адаптироваться к изменениям внешней и внутрисемейной ситуации. Для эффективного функционирования семьи нуждаются в оптимальном сочетании внутрисемейных изменений со способностью сохранять свои характеристики стабильными.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9933"/>
                </a:solidFill>
              </a:rPr>
              <a:t>РОЛЕВАЯ СТРУКТУРА </a:t>
            </a:r>
            <a:r>
              <a:rPr lang="ru-RU" dirty="0" smtClean="0">
                <a:solidFill>
                  <a:srgbClr val="339933"/>
                </a:solidFill>
              </a:rPr>
              <a:t>СЕМЬИ</a:t>
            </a:r>
            <a:endParaRPr lang="ru-RU" dirty="0">
              <a:solidFill>
                <a:srgbClr val="3399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6600"/>
                </a:solidFill>
              </a:rPr>
              <a:t>Ролевое поведение членов семьи может быть связано с выполнением определенных обязанностей и с поддержанием внутрисемейного взаимодействия</a:t>
            </a:r>
            <a:r>
              <a:rPr lang="ru-RU" dirty="0" smtClean="0">
                <a:solidFill>
                  <a:srgbClr val="006600"/>
                </a:solidFill>
              </a:rPr>
              <a:t>.</a:t>
            </a:r>
            <a:endParaRPr lang="ru-RU" dirty="0" smtClean="0">
              <a:solidFill>
                <a:srgbClr val="006600"/>
              </a:solidFill>
            </a:endParaRPr>
          </a:p>
          <a:p>
            <a:r>
              <a:rPr lang="ru-RU" i="1" dirty="0" smtClean="0">
                <a:solidFill>
                  <a:srgbClr val="006600"/>
                </a:solidFill>
              </a:rPr>
              <a:t>Роли-обязанности</a:t>
            </a:r>
            <a:r>
              <a:rPr lang="ru-RU" dirty="0" smtClean="0">
                <a:solidFill>
                  <a:srgbClr val="006600"/>
                </a:solidFill>
              </a:rPr>
              <a:t> позволяют определить вклад каждого члена семьи в организацию совместной жизни и описываются через выполняемые функции: тот, кто готовит еду, зарабатывает деньги, убирает в квартире и т.п.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9933"/>
                </a:solidFill>
              </a:rPr>
              <a:t>«Какие же правила определяют нашу семейную жизнь?» </a:t>
            </a:r>
            <a:endParaRPr lang="ru-RU" b="1" dirty="0">
              <a:solidFill>
                <a:srgbClr val="3399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0066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СПЛОЧЁННОСТЬ</a:t>
            </a:r>
          </a:p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ИЕРАРХИЯ</a:t>
            </a:r>
          </a:p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ГРАНИЦЫ </a:t>
            </a:r>
            <a:r>
              <a:rPr lang="ru-RU" sz="3600" b="1" dirty="0" smtClean="0">
                <a:solidFill>
                  <a:srgbClr val="006600"/>
                </a:solidFill>
              </a:rPr>
              <a:t>СЕМЬИ</a:t>
            </a:r>
          </a:p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ГИБКОСТЬ</a:t>
            </a:r>
            <a:endParaRPr lang="ru-RU" sz="3600" b="1" dirty="0" smtClean="0">
              <a:solidFill>
                <a:srgbClr val="0066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6600"/>
                </a:solidFill>
              </a:rPr>
              <a:t>РОЛЕВАЯ СТРУКТУРА СЕМЬИ</a:t>
            </a:r>
            <a:endParaRPr lang="ru-RU" sz="36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420</TotalTime>
  <Words>384</Words>
  <Application>Microsoft Office PowerPoint</Application>
  <PresentationFormat>Экран (4:3)</PresentationFormat>
  <Paragraphs>49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Default Theme</vt:lpstr>
      <vt:lpstr>Слайд 1</vt:lpstr>
      <vt:lpstr>Правило., синонимы (закон, предписания, привычки)</vt:lpstr>
      <vt:lpstr>Семья как система. Параметры семейной системы</vt:lpstr>
      <vt:lpstr>СПЛОЧЕННОСТЬ</vt:lpstr>
      <vt:lpstr>ИЕРАРХИЯ</vt:lpstr>
      <vt:lpstr>ГРАНИЦЫ СЕМЬИ</vt:lpstr>
      <vt:lpstr>ГИБКОСТЬ</vt:lpstr>
      <vt:lpstr>РОЛЕВАЯ СТРУКТУРА СЕМЬИ</vt:lpstr>
      <vt:lpstr>«Какие же правила определяют нашу семейную жизнь?» </vt:lpstr>
      <vt:lpstr>Теперь вы продумали свои правила. Проанализируйте их, отвечая на следующие вопросы:</vt:lpstr>
      <vt:lpstr>Давайте подытожим :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42</cp:revision>
  <dcterms:created xsi:type="dcterms:W3CDTF">2013-03-26T06:22:30Z</dcterms:created>
  <dcterms:modified xsi:type="dcterms:W3CDTF">2013-03-26T13:22:30Z</dcterms:modified>
</cp:coreProperties>
</file>